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FB519-1CA3-4A6A-85A7-0F4C1BE640CB}" v="1" dt="2024-08-23T11:44:02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2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74B4A-4599-78B0-F209-18B35DA70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4624E-552C-F871-4EF6-FF8D13023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FC7C0-BE76-FD72-F530-C8A3ECB6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9E8F-F062-47ED-A335-667C3D543856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019CE-8A94-B408-7733-FC09A128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7AB54-C2D6-F75F-099F-327599B6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A363-5ED0-45E7-A2D3-85B2134F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5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EA09-834B-D87E-1300-16BDF52E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13D4B-4450-A4E3-AF3A-74D432E32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D4CCE-4B2A-88A5-7FF6-780A5E4B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9E8F-F062-47ED-A335-667C3D543856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F5FB8-AABE-BCB9-57B0-F81928DA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DD1AD-AB63-F35E-E962-D0A28B9D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A363-5ED0-45E7-A2D3-85B2134F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6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4D314-B876-3435-0732-CC19E3AB4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516C5-8111-F6D9-FA72-7C0582BD9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ECB13-2CC3-6D93-9A51-AD8A4AE6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9E8F-F062-47ED-A335-667C3D543856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60D44-91EC-162E-D210-8A632C54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E8147-8F90-D254-9B19-4B49B95E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A363-5ED0-45E7-A2D3-85B2134F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9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C87D-580C-CC42-0B67-AD7C5AB1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5F29-EA8D-BD4B-CE5E-C283D91ED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E6A28-9D0E-D560-D36E-F411C8D1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9E8F-F062-47ED-A335-667C3D543856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9BBC4-903C-7824-CFF2-0D4C99A0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65E14-3B33-4873-A2B8-B5B86136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A363-5ED0-45E7-A2D3-85B2134F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4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E7CD-9BB8-E64A-E03C-449AF276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1285F-8BCB-D070-5435-DAAF5156D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C20C0-8152-3BDE-E08E-D13EDB66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9E8F-F062-47ED-A335-667C3D543856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7A889-7BCD-6536-8AEA-7C98B81F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8A46B-2BF8-E79E-107D-4470C70E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A363-5ED0-45E7-A2D3-85B2134F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BE99-5274-7357-D9A4-D0CFC9EF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8D5BE-8E2E-CCCA-DB93-51B65BE66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C19E9-B72C-9567-7416-E81B12154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D53C8-359C-E369-3FE3-D0552DAD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9E8F-F062-47ED-A335-667C3D543856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B111C-42A0-8FBB-3BC4-4EA2BE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367D9-2C26-A598-4A0F-088731B5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A363-5ED0-45E7-A2D3-85B2134F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2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B6AEE-E32B-A54D-AF1C-54DF9877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F56B5-2B52-B40C-E682-CF5DB8D05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E43C0-B5C7-9198-0937-4660286BE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F5C23-9625-B118-F258-96EF04D96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C9FE9-FF5F-EA50-56A5-181554A1C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950761-B3A9-ACE6-F4DA-9FF78450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9E8F-F062-47ED-A335-667C3D543856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2130C-7CC8-E722-CBCC-0D3FE9D4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EADDA7-7F9E-6624-57D5-9DE87420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A363-5ED0-45E7-A2D3-85B2134F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FD7F-20BB-735B-3E2F-A9114488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B8155-6445-1753-7D09-8FCFD3E1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9E8F-F062-47ED-A335-667C3D543856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19674-8060-D670-920F-4D94E017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9E436-CAA7-740A-4E42-C7F8B49D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A363-5ED0-45E7-A2D3-85B2134F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3FBB8-1576-EB8F-6CB7-AAF8D744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9E8F-F062-47ED-A335-667C3D543856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FE73F-F745-80C2-ED88-F72C3078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3019F-4EE7-7343-714B-D97F1D3B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A363-5ED0-45E7-A2D3-85B2134F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1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B5CF-E9F2-82B9-45AE-E637D1A1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F82B8-D0E5-F2B4-1D39-1DBE0BB19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C1538-DFA1-BD88-E1A7-32FFF833B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2997E-E79E-09EC-51F9-485A2646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9E8F-F062-47ED-A335-667C3D543856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ACF9C-499F-BABC-17C7-7C8449D6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3B16A-8417-65DD-96DF-169ADA6D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A363-5ED0-45E7-A2D3-85B2134F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4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A679-3704-50D6-AEA5-6C4F41CC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947EB-AB70-BEE4-75F3-CFEABB42F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ACC34-0B27-AF95-024F-BF0235A74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B22E2-5A69-B927-BAD7-216F669B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9E8F-F062-47ED-A335-667C3D543856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A018A-F4A7-01AB-950A-90B9EFAE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D83CA-720F-69F8-5E93-2A35291F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A363-5ED0-45E7-A2D3-85B2134F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7CA1BB-6DC9-A30A-F4C3-F00DC003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82FC6-54A6-3346-862A-9AB44374B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E63C-41FF-9BC1-F0D3-9546D8658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3A9E8F-F062-47ED-A335-667C3D543856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4C8B8-BB3A-222C-6D6B-E4656A169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54B85-3DEA-5BB7-667F-353917290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9A363-5ED0-45E7-A2D3-85B2134F5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9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6AB4-B30E-DFC6-4C59-DE5B03459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Town Lighting Review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4EBCA-CFE7-1217-F1E0-7369317D73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Lighting Standards &amp; Sea Turtle Conservation</a:t>
            </a:r>
          </a:p>
        </p:txBody>
      </p:sp>
    </p:spTree>
    <p:extLst>
      <p:ext uri="{BB962C8B-B14F-4D97-AF65-F5344CB8AC3E}">
        <p14:creationId xmlns:p14="http://schemas.microsoft.com/office/powerpoint/2010/main" val="22986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398A8-2F11-3EDA-1FF9-770E0E267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37B5-DFD5-C478-7D6E-CED8FFD4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Lighting Review Reviewing?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A46FB-B3D4-5897-CF2E-997EA33EC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200" dirty="0"/>
              <a:t>Sea Turtle Conservation Code (Sec. 32-105) </a:t>
            </a:r>
          </a:p>
          <a:p>
            <a:pPr lvl="2"/>
            <a:r>
              <a:rPr lang="en-US" sz="2800" dirty="0"/>
              <a:t>All artificial lighting affixed to the exterior of new permanent structures, construction or additions shall be:</a:t>
            </a:r>
          </a:p>
          <a:p>
            <a:pPr lvl="3"/>
            <a:r>
              <a:rPr lang="en-US" sz="2400" dirty="0"/>
              <a:t>long wavelength</a:t>
            </a:r>
          </a:p>
          <a:p>
            <a:pPr lvl="3"/>
            <a:r>
              <a:rPr lang="en-US" sz="2400" dirty="0"/>
              <a:t>downward directed</a:t>
            </a:r>
          </a:p>
          <a:p>
            <a:pPr lvl="3"/>
            <a:r>
              <a:rPr lang="en-US" sz="2400" dirty="0"/>
              <a:t>full cutoff</a:t>
            </a:r>
          </a:p>
          <a:p>
            <a:pPr lvl="3"/>
            <a:r>
              <a:rPr lang="en-US" sz="2400" dirty="0"/>
              <a:t>fully shielded (exception for lights on landward side of building)</a:t>
            </a:r>
          </a:p>
          <a:p>
            <a:pPr lvl="3"/>
            <a:r>
              <a:rPr lang="en-US" sz="2400" dirty="0"/>
              <a:t>mounted as close to the ground as possible</a:t>
            </a:r>
          </a:p>
          <a:p>
            <a:pPr lvl="3"/>
            <a:r>
              <a:rPr lang="en-US" sz="2400" dirty="0"/>
              <a:t>Must achieve required foot candles</a:t>
            </a:r>
          </a:p>
          <a:p>
            <a:pPr lvl="4"/>
            <a:r>
              <a:rPr lang="en-US" sz="2400" dirty="0"/>
              <a:t>Florida Building Code</a:t>
            </a:r>
          </a:p>
          <a:p>
            <a:pPr lvl="4"/>
            <a:r>
              <a:rPr lang="en-US" sz="2400" dirty="0"/>
              <a:t>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334676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F2A2B-BE9F-4B9A-2C98-CEB7F8AF6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EC30-613A-754D-9D69-8FFA3CE5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do we need lighting reviews?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A99EB-87F5-8C75-4EFA-6E7315317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Human Health and Safety</a:t>
            </a:r>
          </a:p>
          <a:p>
            <a:pPr lvl="2"/>
            <a:r>
              <a:rPr lang="en-US" sz="2800" dirty="0"/>
              <a:t>Not too Bright, Not too Dark</a:t>
            </a:r>
          </a:p>
          <a:p>
            <a:pPr lvl="2"/>
            <a:r>
              <a:rPr lang="en-US" sz="2800" dirty="0"/>
              <a:t>Not subjective - Use Illuminance Guidelines in Code</a:t>
            </a:r>
          </a:p>
          <a:p>
            <a:pPr lvl="1"/>
            <a:r>
              <a:rPr lang="en-US" sz="3200" dirty="0"/>
              <a:t>Sea Turtle Conservation</a:t>
            </a:r>
          </a:p>
          <a:p>
            <a:pPr lvl="2"/>
            <a:r>
              <a:rPr lang="en-US" sz="2800" dirty="0"/>
              <a:t>Increase hatchling survival rates for species recovery</a:t>
            </a:r>
          </a:p>
          <a:p>
            <a:pPr lvl="2"/>
            <a:r>
              <a:rPr lang="en-US" sz="2800" dirty="0"/>
              <a:t>Sea Turtles are natural light detectors</a:t>
            </a:r>
          </a:p>
        </p:txBody>
      </p:sp>
    </p:spTree>
    <p:extLst>
      <p:ext uri="{BB962C8B-B14F-4D97-AF65-F5344CB8AC3E}">
        <p14:creationId xmlns:p14="http://schemas.microsoft.com/office/powerpoint/2010/main" val="301182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3789C-009A-7009-ABA7-B8D03CB16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4F9D-E51E-DAEF-646D-F465B1F6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What happens when we do not review lighting?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02A8C17-A873-2B10-BC46-5BDFF9FB3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83" y="1408477"/>
            <a:ext cx="4143681" cy="26099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E4ED24-CBE3-9C37-ABCA-173599A31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522" y="1408477"/>
            <a:ext cx="5378260" cy="2078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83BA26-5E49-EF81-4EE1-01E27D39F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84" y="4018403"/>
            <a:ext cx="4247626" cy="19442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8A57AD-2AB0-382C-5F80-EA6D88732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952" y="4200010"/>
            <a:ext cx="4642345" cy="25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4D891-D7F9-8773-A0EB-C57E4061C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4AF7-D67A-FF57-8C2C-4310586A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Lights Reviewed?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7E90-4FBD-931D-6E2C-1C5E8C99C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800" dirty="0"/>
              <a:t>Requested to be included in Lighting Plan submittal</a:t>
            </a:r>
          </a:p>
          <a:p>
            <a:pPr lvl="1"/>
            <a:r>
              <a:rPr lang="en-US" sz="2800" dirty="0"/>
              <a:t>Not always in scope of project to be review-able</a:t>
            </a:r>
          </a:p>
          <a:p>
            <a:pPr lvl="1"/>
            <a:r>
              <a:rPr lang="en-US" sz="2800" dirty="0"/>
              <a:t>Just replacing lights that were here before…</a:t>
            </a:r>
          </a:p>
          <a:p>
            <a:pPr lvl="1"/>
            <a:r>
              <a:rPr lang="en-US" sz="2800" i="1" dirty="0"/>
              <a:t>What does Code Say?</a:t>
            </a:r>
          </a:p>
          <a:p>
            <a:pPr lvl="2"/>
            <a:r>
              <a:rPr lang="en-US" sz="2400" dirty="0"/>
              <a:t>Sec. 34-1834 (c) Existing light fixtures must be brought into compliance with this code by January 1, 2010. </a:t>
            </a:r>
          </a:p>
          <a:p>
            <a:pPr lvl="2"/>
            <a:r>
              <a:rPr lang="en-US" sz="2400" dirty="0"/>
              <a:t>Any fixtures replaced after the date of the adoption of this code must be replaced with fixtures that comply with the standards established herein. </a:t>
            </a:r>
          </a:p>
          <a:p>
            <a:pPr lvl="2"/>
            <a:r>
              <a:rPr lang="en-US" sz="2400" dirty="0"/>
              <a:t>Illuminance levels specified in this code apply to all outdoor lighting.</a:t>
            </a:r>
          </a:p>
          <a:p>
            <a:pPr lvl="2"/>
            <a:r>
              <a:rPr lang="en-US" sz="2400" dirty="0"/>
              <a:t>Sec. 32-106. Existing artificial lighting affixed to the exterior of permanent structures shall not be directly, indirectly, or cumulatively visible from any portion of the beach during sea turtle nesting season.</a:t>
            </a:r>
          </a:p>
        </p:txBody>
      </p:sp>
    </p:spTree>
    <p:extLst>
      <p:ext uri="{BB962C8B-B14F-4D97-AF65-F5344CB8AC3E}">
        <p14:creationId xmlns:p14="http://schemas.microsoft.com/office/powerpoint/2010/main" val="299086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2156C-3DC2-1761-8B90-878C2782F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061AB-FF7F-4395-DA09-AE4F361A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TFMB Policy?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234A0-D72B-7F95-06BD-912621D16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Directly visible from the Beach</a:t>
            </a:r>
          </a:p>
          <a:p>
            <a:pPr lvl="1"/>
            <a:r>
              <a:rPr lang="en-US" sz="3000" u="sng" dirty="0"/>
              <a:t>Long wavelength </a:t>
            </a:r>
            <a:r>
              <a:rPr lang="en-US" sz="3000" dirty="0"/>
              <a:t>light source </a:t>
            </a:r>
          </a:p>
          <a:p>
            <a:pPr lvl="1"/>
            <a:r>
              <a:rPr lang="en-US" sz="3000" dirty="0"/>
              <a:t>In </a:t>
            </a:r>
            <a:r>
              <a:rPr lang="en-US" sz="3000" u="sng" dirty="0"/>
              <a:t>downward directed </a:t>
            </a:r>
            <a:r>
              <a:rPr lang="en-US" sz="3000" dirty="0"/>
              <a:t>fixture </a:t>
            </a:r>
          </a:p>
          <a:p>
            <a:pPr lvl="1"/>
            <a:r>
              <a:rPr lang="en-US" sz="3000" dirty="0"/>
              <a:t>Light source is </a:t>
            </a:r>
            <a:r>
              <a:rPr lang="en-US" sz="3000" u="sng" dirty="0"/>
              <a:t>shielded</a:t>
            </a:r>
            <a:r>
              <a:rPr lang="en-US" sz="3000" dirty="0"/>
              <a:t> from the beach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Includes structures that are NOT beach front</a:t>
            </a:r>
          </a:p>
          <a:p>
            <a:pPr lvl="2"/>
            <a:r>
              <a:rPr lang="en-US" sz="2600" dirty="0"/>
              <a:t>Why? </a:t>
            </a:r>
          </a:p>
          <a:p>
            <a:pPr lvl="2"/>
            <a:r>
              <a:rPr lang="en-US" sz="2600" dirty="0"/>
              <a:t>Hurricane Ian removed vegetation and structures that previously shielded light</a:t>
            </a:r>
          </a:p>
          <a:p>
            <a:pPr lvl="2"/>
            <a:r>
              <a:rPr lang="en-US" sz="2600" dirty="0"/>
              <a:t>View corridors must be assessed 270 degrees from source </a:t>
            </a:r>
          </a:p>
          <a:p>
            <a:pPr lvl="3"/>
            <a:r>
              <a:rPr lang="en-US" sz="2200" dirty="0"/>
              <a:t>Estero Island is S-shaped</a:t>
            </a:r>
          </a:p>
          <a:p>
            <a:pPr lvl="3"/>
            <a:r>
              <a:rPr lang="en-US" sz="2200" dirty="0"/>
              <a:t>Lights can be visible from multiple angles</a:t>
            </a:r>
          </a:p>
          <a:p>
            <a:pPr lvl="2"/>
            <a:r>
              <a:rPr lang="en-US" sz="2600" dirty="0"/>
              <a:t>Can be visible from other beaches!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04FB6-07DA-21EF-0FA6-A8166CEE0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699" y="656441"/>
            <a:ext cx="4923983" cy="19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A8D0C-0604-E110-461E-B5A172188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0DD0-D11C-D709-3084-7CD1E3FC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TFMB Policy?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BA302-5BC0-30F9-D414-67DE96618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Indirectly visible from the Beach</a:t>
            </a:r>
          </a:p>
          <a:p>
            <a:pPr lvl="1"/>
            <a:r>
              <a:rPr lang="en-US" sz="3200" u="sng" dirty="0"/>
              <a:t>Long wavelength </a:t>
            </a:r>
            <a:r>
              <a:rPr lang="en-US" sz="3200" dirty="0"/>
              <a:t>light source </a:t>
            </a:r>
          </a:p>
          <a:p>
            <a:pPr lvl="1"/>
            <a:r>
              <a:rPr lang="en-US" sz="3200" dirty="0"/>
              <a:t>Not required to be shielded provided light is not directly, indirectly, or cumulatively visible from any portion of the beach</a:t>
            </a:r>
          </a:p>
          <a:p>
            <a:pPr lvl="1"/>
            <a:r>
              <a:rPr lang="en-US" sz="3200" dirty="0"/>
              <a:t>Must still comply with Light Standards Code</a:t>
            </a:r>
          </a:p>
        </p:txBody>
      </p:sp>
    </p:spTree>
    <p:extLst>
      <p:ext uri="{BB962C8B-B14F-4D97-AF65-F5344CB8AC3E}">
        <p14:creationId xmlns:p14="http://schemas.microsoft.com/office/powerpoint/2010/main" val="79447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FD40-CCA2-CC70-8090-06AAA2DC6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A53A-547D-40CE-969C-F1156614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TFMB Policy?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E4CB2-0C6D-E257-4F66-6569DBEEE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Cumulatively  visible from the Beach</a:t>
            </a:r>
          </a:p>
          <a:p>
            <a:pPr lvl="1"/>
            <a:r>
              <a:rPr lang="en-US" i="1" dirty="0"/>
              <a:t>What does that even mean???</a:t>
            </a:r>
          </a:p>
          <a:p>
            <a:pPr lvl="1"/>
            <a:r>
              <a:rPr lang="en-US" dirty="0"/>
              <a:t>Sec. 32-103 Cumulatively visible means light from numerous artificial light sources on a single property that as a group are directly or indirectly visible to an observer standing anywhere on the beach.</a:t>
            </a:r>
          </a:p>
          <a:p>
            <a:pPr lvl="1"/>
            <a:r>
              <a:rPr lang="en-US" b="1" dirty="0"/>
              <a:t>How do we assess this? </a:t>
            </a:r>
          </a:p>
          <a:p>
            <a:pPr lvl="1"/>
            <a:r>
              <a:rPr lang="en-US" b="1" dirty="0"/>
              <a:t>Where does indirectly visible end and cumulatively visible begin?</a:t>
            </a:r>
          </a:p>
          <a:p>
            <a:pPr lvl="1"/>
            <a:r>
              <a:rPr lang="en-US" b="1" dirty="0"/>
              <a:t>In other words, where do we stop requiring long wavelength lights and only require Lighting Standards Code to apply?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40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DBDE1-3633-8F4F-817C-C27A1D269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14A3A-F1BE-4A44-F4AC-E0F354AE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TFMB Policy?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2D6A9-D5F1-551D-AC55-9F26113AB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Options</a:t>
            </a:r>
          </a:p>
          <a:p>
            <a:pPr lvl="1"/>
            <a:r>
              <a:rPr lang="en-US" sz="2800" dirty="0"/>
              <a:t>Require Long Wavelength Light Everywhere?</a:t>
            </a:r>
          </a:p>
          <a:p>
            <a:pPr lvl="1"/>
            <a:r>
              <a:rPr lang="en-US" sz="2800" dirty="0"/>
              <a:t>Use 1991 CCCL as delineation?</a:t>
            </a:r>
          </a:p>
          <a:p>
            <a:pPr lvl="1"/>
            <a:r>
              <a:rPr lang="en-US" sz="2800" dirty="0"/>
              <a:t>Use FWC Guidance?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A road next to the water&#10;&#10;Description automatically generated">
            <a:extLst>
              <a:ext uri="{FF2B5EF4-FFF2-40B4-BE49-F238E27FC236}">
                <a16:creationId xmlns:a16="http://schemas.microsoft.com/office/drawing/2014/main" id="{F74643DC-BA46-8B71-D094-29D25680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293" y="3347720"/>
            <a:ext cx="5686425" cy="31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E0C24-0BB3-B134-A58F-D70C9D8D1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8AA1-BA32-20D5-6CAA-4EE0B3D9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TFMB Policy?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7419E-5101-F003-B611-4123D7447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Created by the FWC's Imperiled Species Management Section.</a:t>
            </a:r>
          </a:p>
          <a:p>
            <a:r>
              <a:rPr lang="en-US" dirty="0"/>
              <a:t>Buffers are for planning purposes only and includes the minimum recommended area where specific lighting should occur.</a:t>
            </a:r>
          </a:p>
          <a:p>
            <a:r>
              <a:rPr lang="en-US" dirty="0"/>
              <a:t>Wildlife-Sensitive Conventional Lighting (RED LAYER)</a:t>
            </a:r>
          </a:p>
          <a:p>
            <a:pPr lvl="1"/>
            <a:r>
              <a:rPr lang="en-US" dirty="0"/>
              <a:t> minimum recommended area where lighting should be designed to meet the criteria for Wildlife-Sensitive Conventional Lighting</a:t>
            </a:r>
          </a:p>
          <a:p>
            <a:r>
              <a:rPr lang="en-US" dirty="0"/>
              <a:t>Dark Sky (GREY LAYER)</a:t>
            </a:r>
          </a:p>
          <a:p>
            <a:pPr lvl="1"/>
            <a:r>
              <a:rPr lang="en-US" dirty="0"/>
              <a:t>minimum recommended area where lighting should be designed to minimize glare and sky glow by using downward directed, full cut off fixtures.</a:t>
            </a:r>
          </a:p>
        </p:txBody>
      </p:sp>
      <p:pic>
        <p:nvPicPr>
          <p:cNvPr id="5" name="Picture 4" descr="A road next to the water&#10;&#10;Description automatically generated">
            <a:extLst>
              <a:ext uri="{FF2B5EF4-FFF2-40B4-BE49-F238E27FC236}">
                <a16:creationId xmlns:a16="http://schemas.microsoft.com/office/drawing/2014/main" id="{33BCBBD2-8E25-DA66-363A-1919ADC71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418" y="289408"/>
            <a:ext cx="2418840" cy="133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5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DE79A-ACA6-90DD-03FF-FB7550276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5665-B2C3-0015-51B4-5652B998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TFMB Policy?</a:t>
            </a:r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C94E990B-F95A-2C1C-F98B-6201F89A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78" y="1690688"/>
            <a:ext cx="4885578" cy="4616806"/>
          </a:xfrm>
          <a:prstGeom prst="rect">
            <a:avLst/>
          </a:prstGeom>
        </p:spPr>
      </p:pic>
      <p:pic>
        <p:nvPicPr>
          <p:cNvPr id="6" name="Picture 5" descr="A map of a coastal area&#10;&#10;Description automatically generated">
            <a:extLst>
              <a:ext uri="{FF2B5EF4-FFF2-40B4-BE49-F238E27FC236}">
                <a16:creationId xmlns:a16="http://schemas.microsoft.com/office/drawing/2014/main" id="{519C0015-89B4-44B9-8288-24B620363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518" y="1633609"/>
            <a:ext cx="5806566" cy="35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C33C-6F7B-C235-2263-F2559590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6FE2A-58D4-A9EB-177A-9B3001BCB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/>
              <a:t>LIGHTING STANDARDS</a:t>
            </a:r>
          </a:p>
          <a:p>
            <a:pPr lvl="1"/>
            <a:r>
              <a:rPr lang="en-US" sz="2800" dirty="0"/>
              <a:t>Sec. 34-1831</a:t>
            </a:r>
          </a:p>
          <a:p>
            <a:pPr lvl="1"/>
            <a:r>
              <a:rPr lang="en-US" sz="2800" dirty="0"/>
              <a:t>Purpose: </a:t>
            </a:r>
          </a:p>
          <a:p>
            <a:pPr lvl="2"/>
            <a:r>
              <a:rPr lang="en-US" sz="2400" dirty="0"/>
              <a:t>curtail and reverse the degradation of the night-time visual environment</a:t>
            </a:r>
          </a:p>
          <a:p>
            <a:pPr lvl="2"/>
            <a:r>
              <a:rPr lang="en-US" sz="2400" dirty="0"/>
              <a:t>minimize light pollution, glare, and light trespass</a:t>
            </a:r>
          </a:p>
          <a:p>
            <a:pPr lvl="2"/>
            <a:r>
              <a:rPr lang="en-US" sz="2400" dirty="0"/>
              <a:t>conserve energy and resources </a:t>
            </a:r>
          </a:p>
          <a:p>
            <a:pPr lvl="2"/>
            <a:r>
              <a:rPr lang="en-US" sz="2400" dirty="0"/>
              <a:t>maintain night-time safety, utility, security and productivity</a:t>
            </a:r>
          </a:p>
          <a:p>
            <a:pPr lvl="1"/>
            <a:r>
              <a:rPr lang="en-US" sz="2800" dirty="0"/>
              <a:t>Applicability</a:t>
            </a:r>
          </a:p>
          <a:p>
            <a:pPr lvl="2"/>
            <a:r>
              <a:rPr lang="en-US" sz="2400" dirty="0"/>
              <a:t>All new luminaires, regardless of whether a development order is required, must comply with the provisions and standards of this division</a:t>
            </a:r>
          </a:p>
        </p:txBody>
      </p:sp>
    </p:spTree>
    <p:extLst>
      <p:ext uri="{BB962C8B-B14F-4D97-AF65-F5344CB8AC3E}">
        <p14:creationId xmlns:p14="http://schemas.microsoft.com/office/powerpoint/2010/main" val="39252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B5326-6C7B-7BA6-4C8E-CB0F9C284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AA65-521A-95EF-6E88-9104D47C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5C02F-2538-9EB3-6788-0E9515367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b="1" dirty="0"/>
              <a:t>Sea Turtle Conservation</a:t>
            </a:r>
          </a:p>
          <a:p>
            <a:pPr lvl="1"/>
            <a:r>
              <a:rPr lang="en-US" sz="3200" dirty="0"/>
              <a:t>Sec. Sec. 32-101 to 102</a:t>
            </a:r>
          </a:p>
          <a:p>
            <a:pPr lvl="1"/>
            <a:r>
              <a:rPr lang="en-US" sz="3200" dirty="0"/>
              <a:t>Purpose: </a:t>
            </a:r>
          </a:p>
          <a:p>
            <a:pPr lvl="2"/>
            <a:r>
              <a:rPr lang="en-US" sz="2800" dirty="0"/>
              <a:t>protect nesting and hatchling sea turtles on the beaches in the Town</a:t>
            </a:r>
          </a:p>
          <a:p>
            <a:pPr lvl="2"/>
            <a:r>
              <a:rPr lang="en-US" sz="2800" dirty="0"/>
              <a:t>ensure that nesting habitat is not degraded by artificial light</a:t>
            </a:r>
          </a:p>
          <a:p>
            <a:pPr lvl="1"/>
            <a:r>
              <a:rPr lang="en-US" sz="3200" dirty="0"/>
              <a:t>Applicability</a:t>
            </a:r>
          </a:p>
          <a:p>
            <a:pPr lvl="2"/>
            <a:r>
              <a:rPr lang="en-US" sz="2800" dirty="0"/>
              <a:t>all properties within the town that may produce artificial light directly, indirectly, or cumulatively visible from any portion of the beach, regardless of whether those properties are beachfront properties</a:t>
            </a:r>
          </a:p>
          <a:p>
            <a:pPr lvl="2"/>
            <a:r>
              <a:rPr lang="en-US" sz="2800" dirty="0"/>
              <a:t>all buildings and related infrastructure, including landscaping, as well as all other activities that may adversely impact sea turtles</a:t>
            </a:r>
          </a:p>
        </p:txBody>
      </p:sp>
    </p:spTree>
    <p:extLst>
      <p:ext uri="{BB962C8B-B14F-4D97-AF65-F5344CB8AC3E}">
        <p14:creationId xmlns:p14="http://schemas.microsoft.com/office/powerpoint/2010/main" val="258826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CE3C3-3DBB-3EEF-F5E4-A61C584B8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A3AC-3D6E-4826-5F27-3057A5E6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7DD8F-20C7-A5E2-1045-F91DA942D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When is a Lighting Review Required?</a:t>
            </a:r>
          </a:p>
          <a:p>
            <a:pPr lvl="1"/>
            <a:r>
              <a:rPr lang="en-US" sz="3200" dirty="0"/>
              <a:t>Prior to issuance of development order or building permit for new structures, new construction, and improvements to existing structures for</a:t>
            </a:r>
          </a:p>
          <a:p>
            <a:pPr lvl="2"/>
            <a:r>
              <a:rPr lang="en-US" sz="2800" dirty="0"/>
              <a:t>All structures waterward of 1991 CCCL</a:t>
            </a:r>
          </a:p>
          <a:p>
            <a:pPr lvl="2"/>
            <a:r>
              <a:rPr lang="en-US" sz="2800" dirty="0"/>
              <a:t>All multi-family and commercial structures landward of 1991 CCCL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7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BDAFA-3B66-8B48-BC28-0F87BD3DF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009A-C35D-9029-3D92-C0054464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B13B5-69B0-1488-F49D-57BE68FC0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When is a Lighting Review Required?</a:t>
            </a:r>
          </a:p>
          <a:p>
            <a:pPr lvl="1"/>
            <a:r>
              <a:rPr lang="en-US" sz="3200" dirty="0"/>
              <a:t>Prior to issuance of development order or building permit for new structures, new construction, and improvements to existing structures for</a:t>
            </a:r>
          </a:p>
          <a:p>
            <a:pPr lvl="2"/>
            <a:r>
              <a:rPr lang="en-US" sz="2800" dirty="0"/>
              <a:t>All structures waterward of 1991 CCCL</a:t>
            </a:r>
          </a:p>
          <a:p>
            <a:pPr lvl="2"/>
            <a:r>
              <a:rPr lang="en-US" sz="2800" dirty="0"/>
              <a:t>All multi-family and commercial structures landward of 1991 CCCL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8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C1539-883C-ECD2-C927-EE2971DD2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22F9-15C2-F04C-92A8-CCEFE8EA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Lighting Review Reviewing?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47FCE-78E2-BBAA-0CAC-9F709CD13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/>
              <a:t>Light Standards (Sec. 34-1833) </a:t>
            </a:r>
          </a:p>
          <a:p>
            <a:pPr lvl="2"/>
            <a:r>
              <a:rPr lang="en-US" sz="3200" dirty="0"/>
              <a:t>Illuminance = Brightness</a:t>
            </a:r>
          </a:p>
          <a:p>
            <a:pPr lvl="3"/>
            <a:r>
              <a:rPr lang="en-US" sz="2800" dirty="0"/>
              <a:t>Photometric Data (Commercial &amp; Multifamily (3+) Only)</a:t>
            </a:r>
          </a:p>
          <a:p>
            <a:pPr lvl="3"/>
            <a:r>
              <a:rPr lang="en-US" sz="2800" dirty="0"/>
              <a:t>Must meet minimum and maximum standards</a:t>
            </a:r>
          </a:p>
          <a:p>
            <a:pPr lvl="3"/>
            <a:r>
              <a:rPr lang="en-US" sz="2800" dirty="0"/>
              <a:t>Measured in Lumens, Footcandles, Watts</a:t>
            </a:r>
          </a:p>
          <a:p>
            <a:pPr lvl="2"/>
            <a:r>
              <a:rPr lang="en-US" sz="3200" dirty="0"/>
              <a:t>Lamp Standards = Bulb/LED Type &amp; Color</a:t>
            </a:r>
          </a:p>
          <a:p>
            <a:pPr lvl="3"/>
            <a:r>
              <a:rPr lang="en-US" sz="2800" dirty="0"/>
              <a:t>Must be in harmony with the adjacent community</a:t>
            </a:r>
          </a:p>
          <a:p>
            <a:pPr lvl="3"/>
            <a:r>
              <a:rPr lang="en-US" sz="2800" dirty="0"/>
              <a:t>Consistent with the task and setting</a:t>
            </a:r>
          </a:p>
          <a:p>
            <a:pPr lvl="3"/>
            <a:r>
              <a:rPr lang="en-US" sz="2800" dirty="0"/>
              <a:t>Should not create a mix of colors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0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8A23C-C604-579E-21D4-61A6F9DE7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F05D-113E-A884-A243-32BB4509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Lighting Review Reviewing?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2B1F-9F31-F16D-78C7-C2F184E85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200" dirty="0"/>
              <a:t>Light Standards (Sec. 34-1833) </a:t>
            </a:r>
          </a:p>
          <a:p>
            <a:pPr lvl="2"/>
            <a:r>
              <a:rPr lang="en-US" sz="2800" dirty="0"/>
              <a:t>Luminaire Standards = Light Fixtures</a:t>
            </a:r>
          </a:p>
          <a:p>
            <a:pPr lvl="3"/>
            <a:r>
              <a:rPr lang="en-US" sz="2400" dirty="0"/>
              <a:t>Fully shielded, full cutoff recessed bulbs and flat lenses are the only permitted fixtures for outdoor lighting</a:t>
            </a:r>
          </a:p>
          <a:p>
            <a:pPr lvl="3"/>
            <a:r>
              <a:rPr lang="en-US" sz="2400" dirty="0"/>
              <a:t>Exceptions </a:t>
            </a:r>
          </a:p>
          <a:p>
            <a:pPr lvl="4"/>
            <a:r>
              <a:rPr lang="en-US" sz="2400" dirty="0"/>
              <a:t>20 watt bulbs unshielded</a:t>
            </a:r>
          </a:p>
          <a:p>
            <a:pPr lvl="4"/>
            <a:r>
              <a:rPr lang="en-US" sz="2400" dirty="0"/>
              <a:t>60 watt bulbs shielded</a:t>
            </a:r>
          </a:p>
          <a:p>
            <a:pPr lvl="4"/>
            <a:r>
              <a:rPr lang="en-US" sz="2400" dirty="0"/>
              <a:t>Motion Detector Lights (must be properly configured)</a:t>
            </a:r>
          </a:p>
          <a:p>
            <a:pPr lvl="4"/>
            <a:r>
              <a:rPr lang="en-US" sz="2400" dirty="0"/>
              <a:t>60 Watt Flood Lights (must be properly configured)</a:t>
            </a:r>
          </a:p>
          <a:p>
            <a:pPr lvl="4"/>
            <a:r>
              <a:rPr lang="en-US" sz="2400" dirty="0"/>
              <a:t>All externally illuminated signs (shielded fixtures mounted at the top of the sign, aimed downward)</a:t>
            </a:r>
          </a:p>
          <a:p>
            <a:pPr lvl="4"/>
            <a:r>
              <a:rPr lang="en-US" sz="2400" dirty="0"/>
              <a:t>Fixtures used to accent architectural features and landscaping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0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4B1F7-062A-290F-8AD4-BFBE5379C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CF24-49EF-12D7-54D4-2C3F4CAA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Lighting Review Reviewing?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FA26-FFAD-1426-DA9F-9F2E4CE07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200" dirty="0"/>
              <a:t>Light Standards (Sec. 34-1833) </a:t>
            </a:r>
          </a:p>
          <a:p>
            <a:pPr lvl="2"/>
            <a:r>
              <a:rPr lang="en-US" sz="2800" dirty="0"/>
              <a:t>Mounting Standards = Light Poles</a:t>
            </a:r>
          </a:p>
          <a:p>
            <a:pPr lvl="4"/>
            <a:r>
              <a:rPr lang="en-US" sz="2400" dirty="0"/>
              <a:t>Placement on Interior of Site Preferred</a:t>
            </a:r>
          </a:p>
          <a:p>
            <a:pPr lvl="4"/>
            <a:r>
              <a:rPr lang="en-US" sz="2400" dirty="0"/>
              <a:t>15 Foot Mounting Height</a:t>
            </a:r>
          </a:p>
          <a:p>
            <a:pPr lvl="5"/>
            <a:r>
              <a:rPr lang="en-US" sz="2400" dirty="0"/>
              <a:t>Except within 50 feet of Residentially Zoned = 12 Foot MH</a:t>
            </a:r>
          </a:p>
          <a:p>
            <a:pPr lvl="5"/>
            <a:r>
              <a:rPr lang="en-US" sz="2400" dirty="0"/>
              <a:t>Exception for existing poles</a:t>
            </a:r>
          </a:p>
          <a:p>
            <a:pPr lvl="4"/>
            <a:r>
              <a:rPr lang="en-US" sz="2400" dirty="0"/>
              <a:t>Building Mounted</a:t>
            </a:r>
          </a:p>
          <a:p>
            <a:pPr lvl="5"/>
            <a:r>
              <a:rPr lang="en-US" sz="2400" dirty="0"/>
              <a:t>Must be attached to walls</a:t>
            </a:r>
          </a:p>
          <a:p>
            <a:pPr lvl="5"/>
            <a:r>
              <a:rPr lang="en-US" sz="2400" dirty="0"/>
              <a:t>MH may not exceed lowest point of roof or parapet</a:t>
            </a:r>
          </a:p>
          <a:p>
            <a:pPr lvl="4"/>
            <a:r>
              <a:rPr lang="en-US" sz="2400" dirty="0"/>
              <a:t>Canopy Lighting</a:t>
            </a:r>
          </a:p>
          <a:p>
            <a:pPr lvl="5"/>
            <a:r>
              <a:rPr lang="en-US" sz="2400" dirty="0"/>
              <a:t>Must be fully shielded full cutoff fixtures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CD41F-93DE-524E-1073-CF8B24F7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CED8-B81D-F261-89C4-CC1C4A6A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Lighting Review Reviewing?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A514D-A982-4C39-3CAA-978CC9F2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Light Standards (Sec. 34-1833) </a:t>
            </a:r>
          </a:p>
          <a:p>
            <a:pPr lvl="2"/>
            <a:r>
              <a:rPr lang="en-US" sz="2800" dirty="0"/>
              <a:t>When specific standards are not addressed in these sources, the standards of the Illuminating Engineering Society of North America (IESNA) will apply</a:t>
            </a:r>
          </a:p>
          <a:p>
            <a:pPr lvl="2"/>
            <a:r>
              <a:rPr lang="en-US" sz="2800" dirty="0"/>
              <a:t>In addition to the standards and criteria in this section, there are standards for artificial lighting near sea turtle nesting habitat</a:t>
            </a:r>
          </a:p>
          <a:p>
            <a:pPr lvl="2"/>
            <a:r>
              <a:rPr lang="en-US" sz="2800" b="1" dirty="0"/>
              <a:t>= Sea Turtle Conservation Code</a:t>
            </a:r>
          </a:p>
        </p:txBody>
      </p:sp>
    </p:spTree>
    <p:extLst>
      <p:ext uri="{BB962C8B-B14F-4D97-AF65-F5344CB8AC3E}">
        <p14:creationId xmlns:p14="http://schemas.microsoft.com/office/powerpoint/2010/main" val="125433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562fa6-1b91-4559-b5fc-948b121a3443">
      <Terms xmlns="http://schemas.microsoft.com/office/infopath/2007/PartnerControls"/>
    </lcf76f155ced4ddcb4097134ff3c332f>
    <TaxCatchAll xmlns="b297dd83-2541-4c8e-a1a3-2e45d1f2de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6A9F8618F82468BB6A6ACC7C49F50" ma:contentTypeVersion="15" ma:contentTypeDescription="Create a new document." ma:contentTypeScope="" ma:versionID="fc9e92a7408df9e232756a1006312aa8">
  <xsd:schema xmlns:xsd="http://www.w3.org/2001/XMLSchema" xmlns:xs="http://www.w3.org/2001/XMLSchema" xmlns:p="http://schemas.microsoft.com/office/2006/metadata/properties" xmlns:ns2="9e562fa6-1b91-4559-b5fc-948b121a3443" xmlns:ns3="b297dd83-2541-4c8e-a1a3-2e45d1f2def0" targetNamespace="http://schemas.microsoft.com/office/2006/metadata/properties" ma:root="true" ma:fieldsID="391c5cf6de722188f87319d85ffb462d" ns2:_="" ns3:_="">
    <xsd:import namespace="9e562fa6-1b91-4559-b5fc-948b121a3443"/>
    <xsd:import namespace="b297dd83-2541-4c8e-a1a3-2e45d1f2de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62fa6-1b91-4559-b5fc-948b121a3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2cbf9c0-3617-4f29-965e-ecab77374a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7dd83-2541-4c8e-a1a3-2e45d1f2def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2d3beb9-c0ce-4577-88c5-4431233146c4}" ma:internalName="TaxCatchAll" ma:showField="CatchAllData" ma:web="b297dd83-2541-4c8e-a1a3-2e45d1f2de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E1AF09-7A64-4A6B-A4C6-20599F19A943}">
  <ds:schemaRefs>
    <ds:schemaRef ds:uri="http://purl.org/dc/dcmitype/"/>
    <ds:schemaRef ds:uri="efc31dfe-07cb-4476-a4e8-d2bf5c13bfbd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38dd62c0-f2d3-4d31-9632-3530558cb88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035DAC5-1B9B-4BD7-B9BE-6CD34A4C6B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671F0F-C606-4CB7-835D-7300559EF657}"/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1121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Town Lighting Review Policy</vt:lpstr>
      <vt:lpstr>Town Codes</vt:lpstr>
      <vt:lpstr>Town Codes</vt:lpstr>
      <vt:lpstr>Town Codes</vt:lpstr>
      <vt:lpstr>Town Codes</vt:lpstr>
      <vt:lpstr>What is a Lighting Review Reviewing?</vt:lpstr>
      <vt:lpstr>What is a Lighting Review Reviewing?</vt:lpstr>
      <vt:lpstr>What is a Lighting Review Reviewing?</vt:lpstr>
      <vt:lpstr>What is a Lighting Review Reviewing?</vt:lpstr>
      <vt:lpstr>What is a Lighting Review Reviewing?</vt:lpstr>
      <vt:lpstr>Why do we need lighting reviews?</vt:lpstr>
      <vt:lpstr>What happens when we do not review lighting?</vt:lpstr>
      <vt:lpstr>Existing Lights Reviewed?</vt:lpstr>
      <vt:lpstr>What is TFMB Policy?</vt:lpstr>
      <vt:lpstr>What is TFMB Policy?</vt:lpstr>
      <vt:lpstr>What is TFMB Policy?</vt:lpstr>
      <vt:lpstr>What is TFMB Policy?</vt:lpstr>
      <vt:lpstr>What is TFMB Policy?</vt:lpstr>
      <vt:lpstr>What is TFMB Policy?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Lighting Review Policy</dc:title>
  <dc:creator>Chadd Chustz</dc:creator>
  <cp:lastModifiedBy>Chadd Chustz</cp:lastModifiedBy>
  <cp:revision>2</cp:revision>
  <cp:lastPrinted>2024-08-23T11:44:50Z</cp:lastPrinted>
  <dcterms:created xsi:type="dcterms:W3CDTF">2024-02-13T18:52:58Z</dcterms:created>
  <dcterms:modified xsi:type="dcterms:W3CDTF">2024-08-23T11:45:12Z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0x0101006306A9F8618F82468BB6A6ACC7C49F50</vt:lpwstr>
  </property>
</Properties>
</file>